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69" r:id="rId3"/>
    <p:sldId id="272" r:id="rId4"/>
    <p:sldId id="273" r:id="rId5"/>
    <p:sldId id="277" r:id="rId6"/>
    <p:sldId id="271" r:id="rId7"/>
    <p:sldId id="279" r:id="rId8"/>
    <p:sldId id="280" r:id="rId9"/>
    <p:sldId id="263" r:id="rId10"/>
    <p:sldId id="256" r:id="rId11"/>
    <p:sldId id="258" r:id="rId12"/>
    <p:sldId id="259" r:id="rId13"/>
    <p:sldId id="260" r:id="rId14"/>
    <p:sldId id="262" r:id="rId15"/>
    <p:sldId id="270" r:id="rId16"/>
  </p:sldIdLst>
  <p:sldSz cx="12192000" cy="6858000"/>
  <p:notesSz cx="6889750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81" d="100"/>
          <a:sy n="81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B666F-F437-45C9-89C8-3AEFFDF94383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1800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CC2A3-B891-45E0-BF2E-1CF0B18E24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14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46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17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40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86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40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49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27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17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87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37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F977D-391A-4062-BD8E-44CE6AF0F03D}" type="datetimeFigureOut">
              <a:rPr lang="de-DE" smtClean="0"/>
              <a:t>09.12.2020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47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-keller@arcor.d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600" b="1" u="sng" dirty="0"/>
              <a:t>1. </a:t>
            </a:r>
            <a:r>
              <a:rPr lang="de-DE" sz="3600" b="1" u="sng" dirty="0" err="1"/>
              <a:t>Personalia</a:t>
            </a:r>
            <a:endParaRPr lang="de-DE" sz="3600" b="1" u="sng" dirty="0"/>
          </a:p>
          <a:p>
            <a:endParaRPr lang="de-DE" dirty="0"/>
          </a:p>
          <a:p>
            <a:r>
              <a:rPr lang="de-DE" sz="3200" dirty="0"/>
              <a:t>Frau Meißner wieder „ganz“ im Schulamt Offenbach</a:t>
            </a:r>
          </a:p>
          <a:p>
            <a:pPr marL="0" indent="0">
              <a:buNone/>
            </a:pPr>
            <a:endParaRPr lang="de-DE" sz="3200" dirty="0"/>
          </a:p>
          <a:p>
            <a:r>
              <a:rPr lang="de-DE" sz="3200" dirty="0"/>
              <a:t>Dr. Stürzer geht im März 2021 in den Ruhestand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07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b="1" u="sng" dirty="0"/>
              <a:t>5. Versetzungsverfahren</a:t>
            </a:r>
          </a:p>
          <a:p>
            <a:pPr marL="0" indent="0">
              <a:buNone/>
            </a:pPr>
            <a:endParaRPr lang="de-DE" sz="4000" b="1" u="sng" dirty="0"/>
          </a:p>
          <a:p>
            <a:r>
              <a:rPr lang="de-DE" dirty="0"/>
              <a:t>Ländertauschverfahren </a:t>
            </a:r>
            <a:r>
              <a:rPr lang="de-DE" i="1" dirty="0">
                <a:solidFill>
                  <a:srgbClr val="FF0000"/>
                </a:solidFill>
              </a:rPr>
              <a:t>(Mitbestimmung PR)</a:t>
            </a:r>
            <a:endParaRPr lang="de-DE" sz="1200" dirty="0"/>
          </a:p>
          <a:p>
            <a:r>
              <a:rPr lang="de-DE" dirty="0"/>
              <a:t>Hesseninternes Versetzungsverfahren </a:t>
            </a:r>
            <a:r>
              <a:rPr lang="de-DE" i="1" dirty="0">
                <a:solidFill>
                  <a:srgbClr val="FF0000"/>
                </a:solidFill>
              </a:rPr>
              <a:t>(Mitbestimmung PR)</a:t>
            </a:r>
          </a:p>
          <a:p>
            <a:r>
              <a:rPr lang="de-DE" dirty="0"/>
              <a:t>Schulamtsinternes Versetzungsverfahren </a:t>
            </a:r>
            <a:r>
              <a:rPr lang="de-DE" i="1" dirty="0">
                <a:solidFill>
                  <a:srgbClr val="FF0000"/>
                </a:solidFill>
              </a:rPr>
              <a:t>(Mitbestimmung GPRLL)</a:t>
            </a:r>
          </a:p>
          <a:p>
            <a:pPr marL="0" indent="0">
              <a:buNone/>
            </a:pPr>
            <a:endParaRPr lang="de-DE" i="1" dirty="0">
              <a:solidFill>
                <a:srgbClr val="FF0000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Symbol" panose="05050102010706020507" pitchFamily="18" charset="2"/>
              <a:buChar char=""/>
            </a:pPr>
            <a:endParaRPr lang="de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522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735129"/>
              </p:ext>
            </p:extLst>
          </p:nvPr>
        </p:nvGraphicFramePr>
        <p:xfrm>
          <a:off x="838194" y="1825625"/>
          <a:ext cx="1060486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478">
                  <a:extLst>
                    <a:ext uri="{9D8B030D-6E8A-4147-A177-3AD203B41FA5}">
                      <a16:colId xmlns:a16="http://schemas.microsoft.com/office/drawing/2014/main" val="2805158600"/>
                    </a:ext>
                  </a:extLst>
                </a:gridCol>
                <a:gridCol w="1767478">
                  <a:extLst>
                    <a:ext uri="{9D8B030D-6E8A-4147-A177-3AD203B41FA5}">
                      <a16:colId xmlns:a16="http://schemas.microsoft.com/office/drawing/2014/main" val="318872968"/>
                    </a:ext>
                  </a:extLst>
                </a:gridCol>
                <a:gridCol w="1767478">
                  <a:extLst>
                    <a:ext uri="{9D8B030D-6E8A-4147-A177-3AD203B41FA5}">
                      <a16:colId xmlns:a16="http://schemas.microsoft.com/office/drawing/2014/main" val="1355210601"/>
                    </a:ext>
                  </a:extLst>
                </a:gridCol>
                <a:gridCol w="1767478">
                  <a:extLst>
                    <a:ext uri="{9D8B030D-6E8A-4147-A177-3AD203B41FA5}">
                      <a16:colId xmlns:a16="http://schemas.microsoft.com/office/drawing/2014/main" val="1795768877"/>
                    </a:ext>
                  </a:extLst>
                </a:gridCol>
                <a:gridCol w="1767478">
                  <a:extLst>
                    <a:ext uri="{9D8B030D-6E8A-4147-A177-3AD203B41FA5}">
                      <a16:colId xmlns:a16="http://schemas.microsoft.com/office/drawing/2014/main" val="1700447082"/>
                    </a:ext>
                  </a:extLst>
                </a:gridCol>
                <a:gridCol w="1767478">
                  <a:extLst>
                    <a:ext uri="{9D8B030D-6E8A-4147-A177-3AD203B41FA5}">
                      <a16:colId xmlns:a16="http://schemas.microsoft.com/office/drawing/2014/main" val="1084423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Versetzung</a:t>
                      </a:r>
                    </a:p>
                    <a:p>
                      <a:r>
                        <a:rPr lang="de-DE" dirty="0"/>
                        <a:t> zum 01.08.2020</a:t>
                      </a:r>
                    </a:p>
                    <a:p>
                      <a:r>
                        <a:rPr lang="de-DE" dirty="0"/>
                        <a:t>Schulform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LTV</a:t>
                      </a:r>
                      <a:r>
                        <a:rPr lang="de-DE" baseline="0" dirty="0"/>
                        <a:t> Ein</a:t>
                      </a:r>
                    </a:p>
                    <a:p>
                      <a:r>
                        <a:rPr lang="de-DE" baseline="0" dirty="0"/>
                        <a:t>Anträge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LTV Ein</a:t>
                      </a:r>
                      <a:r>
                        <a:rPr lang="de-DE" baseline="0" dirty="0"/>
                        <a:t> Versetzungs-</a:t>
                      </a:r>
                    </a:p>
                    <a:p>
                      <a:r>
                        <a:rPr lang="de-DE" baseline="0" dirty="0" err="1"/>
                        <a:t>entscheidung</a:t>
                      </a:r>
                      <a:endParaRPr lang="de-D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LTV Aus</a:t>
                      </a:r>
                    </a:p>
                    <a:p>
                      <a:r>
                        <a:rPr lang="de-DE" dirty="0"/>
                        <a:t>Anträge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LTV Aus</a:t>
                      </a:r>
                    </a:p>
                    <a:p>
                      <a:r>
                        <a:rPr lang="de-DE" dirty="0"/>
                        <a:t>Freigabe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LTV </a:t>
                      </a:r>
                      <a:r>
                        <a:rPr lang="de-DE" baseline="0" dirty="0"/>
                        <a:t>Aus</a:t>
                      </a:r>
                    </a:p>
                    <a:p>
                      <a:r>
                        <a:rPr lang="de-DE" baseline="0" dirty="0"/>
                        <a:t>Versetzungs-</a:t>
                      </a:r>
                    </a:p>
                    <a:p>
                      <a:r>
                        <a:rPr lang="de-DE" baseline="0" dirty="0" err="1"/>
                        <a:t>entscheidung</a:t>
                      </a:r>
                      <a:endParaRPr lang="de-D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1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740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Fö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106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73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Gym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25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84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∑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030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853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364754"/>
              </p:ext>
            </p:extLst>
          </p:nvPr>
        </p:nvGraphicFramePr>
        <p:xfrm>
          <a:off x="838200" y="1825625"/>
          <a:ext cx="10515603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71659522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47072843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28719773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7664743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59518372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77934410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910582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Versetzung</a:t>
                      </a:r>
                      <a:r>
                        <a:rPr lang="de-DE" baseline="0" dirty="0"/>
                        <a:t> zum 01.08.2020</a:t>
                      </a:r>
                    </a:p>
                    <a:p>
                      <a:r>
                        <a:rPr lang="de-DE" baseline="0" dirty="0"/>
                        <a:t>Schulform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Hessen Ein Anträge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Hessen Ein</a:t>
                      </a:r>
                    </a:p>
                    <a:p>
                      <a:r>
                        <a:rPr lang="de-DE" dirty="0"/>
                        <a:t>Freigabe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Hessen</a:t>
                      </a:r>
                      <a:r>
                        <a:rPr lang="de-DE" baseline="0" dirty="0"/>
                        <a:t> Ein</a:t>
                      </a:r>
                    </a:p>
                    <a:p>
                      <a:r>
                        <a:rPr lang="de-DE" baseline="0" dirty="0"/>
                        <a:t>Versetzungs-</a:t>
                      </a:r>
                    </a:p>
                    <a:p>
                      <a:r>
                        <a:rPr lang="de-DE" baseline="0" dirty="0" err="1"/>
                        <a:t>entscheidung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Hessen Aus Anträge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Hessen Aus</a:t>
                      </a:r>
                    </a:p>
                    <a:p>
                      <a:r>
                        <a:rPr lang="de-DE" dirty="0"/>
                        <a:t>Freigabe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Hessen</a:t>
                      </a:r>
                      <a:r>
                        <a:rPr lang="de-DE" baseline="0" dirty="0"/>
                        <a:t> Aus</a:t>
                      </a:r>
                    </a:p>
                    <a:p>
                      <a:r>
                        <a:rPr lang="de-DE" baseline="0" dirty="0"/>
                        <a:t>Versetzungs-</a:t>
                      </a:r>
                    </a:p>
                    <a:p>
                      <a:r>
                        <a:rPr lang="de-DE" baseline="0" dirty="0" err="1"/>
                        <a:t>entscheidung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322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93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Fö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190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487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Gym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4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397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∑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60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922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114939"/>
              </p:ext>
            </p:extLst>
          </p:nvPr>
        </p:nvGraphicFramePr>
        <p:xfrm>
          <a:off x="838200" y="1825625"/>
          <a:ext cx="10515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33828396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9723070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1240816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858343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Versetzung</a:t>
                      </a:r>
                      <a:r>
                        <a:rPr lang="de-DE" baseline="0" dirty="0"/>
                        <a:t>en zum 01.08.2020</a:t>
                      </a:r>
                    </a:p>
                    <a:p>
                      <a:r>
                        <a:rPr lang="de-DE" baseline="0" dirty="0"/>
                        <a:t>Schulform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Anträge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Freigabe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Versetzungsentscheidung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99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151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Fö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37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71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Gym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894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55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∑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8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891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16892"/>
          </a:xfrm>
        </p:spPr>
        <p:txBody>
          <a:bodyPr/>
          <a:lstStyle/>
          <a:p>
            <a:pPr marL="0" indent="0">
              <a:buNone/>
            </a:pPr>
            <a:r>
              <a:rPr lang="de-DE" b="1" u="sng" dirty="0"/>
              <a:t>6. Dienstvereinbarung Kommunikation mit elektronischen Medien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dirty="0"/>
              <a:t>Abschluss 23.09.2020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/>
              <a:t>Kontakt: 	Christian Keller</a:t>
            </a:r>
          </a:p>
          <a:p>
            <a:pPr marL="0" indent="0">
              <a:buNone/>
            </a:pPr>
            <a:r>
              <a:rPr lang="de-DE" i="1" dirty="0"/>
              <a:t> 		</a:t>
            </a:r>
            <a:r>
              <a:rPr lang="de-DE" u="sng" dirty="0">
                <a:hlinkClick r:id="rId2"/>
              </a:rPr>
              <a:t>c-keller@arcor.de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024887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b="1" u="sng" dirty="0"/>
          </a:p>
          <a:p>
            <a:pPr marL="0" indent="0">
              <a:buNone/>
            </a:pPr>
            <a:r>
              <a:rPr lang="de-DE" b="1" u="sng" dirty="0"/>
              <a:t>7. Landesticket 2021</a:t>
            </a:r>
          </a:p>
          <a:p>
            <a:pPr marL="0" indent="0">
              <a:buNone/>
            </a:pPr>
            <a:endParaRPr lang="de-DE" b="1" u="sng" dirty="0"/>
          </a:p>
          <a:p>
            <a:r>
              <a:rPr lang="de-DE" dirty="0"/>
              <a:t>Zusendung im Dezember per Post</a:t>
            </a:r>
          </a:p>
        </p:txBody>
      </p:sp>
      <p:pic>
        <p:nvPicPr>
          <p:cNvPr id="5" name="Grafik 4" descr="Ein Bild, das Briefpapier, Umschlag enthält.&#10;&#10;Automatisch generierte Beschreibung">
            <a:extLst>
              <a:ext uri="{FF2B5EF4-FFF2-40B4-BE49-F238E27FC236}">
                <a16:creationId xmlns:a16="http://schemas.microsoft.com/office/drawing/2014/main" id="{5E7C8882-FF2C-4B44-BE74-46B12A0C36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204" y="4310597"/>
            <a:ext cx="2438400" cy="1624584"/>
          </a:xfrm>
          <a:prstGeom prst="rect">
            <a:avLst/>
          </a:prstGeom>
        </p:spPr>
      </p:pic>
      <p:pic>
        <p:nvPicPr>
          <p:cNvPr id="8" name="Grafik 7" descr="Ein Bild, das Briefpapier enthält.&#10;&#10;Automatisch generierte Beschreibung">
            <a:extLst>
              <a:ext uri="{FF2B5EF4-FFF2-40B4-BE49-F238E27FC236}">
                <a16:creationId xmlns:a16="http://schemas.microsoft.com/office/drawing/2014/main" id="{6B5060BF-1D92-49AF-A3D4-F0C5F1A598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367" y="1652990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8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>
            <a:normAutofit/>
          </a:bodyPr>
          <a:lstStyle/>
          <a:p>
            <a:pPr algn="ctr"/>
            <a:r>
              <a:rPr lang="de-DE" sz="3600" b="1" dirty="0">
                <a:solidFill>
                  <a:srgbClr val="FF0000"/>
                </a:solidFill>
              </a:rPr>
              <a:t>Neues aus dem Schulamt und dem Gesamtpersonalrat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4364" y="1302327"/>
            <a:ext cx="10515600" cy="4757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u="sng" dirty="0"/>
              <a:t>2. Schule in Zeiten von Corona</a:t>
            </a:r>
          </a:p>
          <a:p>
            <a:pPr marL="0" indent="0">
              <a:buNone/>
            </a:pPr>
            <a:r>
              <a:rPr lang="de-DE" b="1" u="sng" dirty="0"/>
              <a:t>Wechselmodell</a:t>
            </a:r>
          </a:p>
          <a:p>
            <a:pPr marL="0" indent="0">
              <a:buNone/>
            </a:pPr>
            <a:r>
              <a:rPr lang="de-DE" sz="2400" dirty="0"/>
              <a:t>Ab </a:t>
            </a:r>
            <a:r>
              <a:rPr lang="de-DE" sz="2400" b="1" dirty="0"/>
              <a:t>16.11.20</a:t>
            </a:r>
            <a:r>
              <a:rPr lang="de-DE" sz="2400" dirty="0"/>
              <a:t>  → Wechselmodell für Sekundarstufe II und Berufliche Schulen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Ab </a:t>
            </a:r>
            <a:r>
              <a:rPr lang="de-DE" sz="2400" b="1" dirty="0"/>
              <a:t>07.12.20</a:t>
            </a:r>
            <a:r>
              <a:rPr lang="de-DE" sz="2400" dirty="0"/>
              <a:t>  → Erweiterung Wechselmodell auf Jahrgänge 8 - 10 </a:t>
            </a:r>
          </a:p>
          <a:p>
            <a:pPr lvl="1"/>
            <a:r>
              <a:rPr lang="de-DE" dirty="0"/>
              <a:t>Rücknahme Wechselmodell für Q3 und FOS 12</a:t>
            </a:r>
          </a:p>
          <a:p>
            <a:pPr lvl="1"/>
            <a:r>
              <a:rPr lang="de-DE" dirty="0"/>
              <a:t>Ausgenommen: Abschlussklassen</a:t>
            </a:r>
          </a:p>
          <a:p>
            <a:pPr lvl="1"/>
            <a:r>
              <a:rPr lang="de-DE" dirty="0"/>
              <a:t>gültig bis Ende 1. Halbjahr </a:t>
            </a:r>
          </a:p>
          <a:p>
            <a:pPr lvl="1"/>
            <a:r>
              <a:rPr lang="de-DE" dirty="0"/>
              <a:t>sehr unterschiedliche Reaktionen aus der Lehrerschaft</a:t>
            </a:r>
          </a:p>
          <a:p>
            <a:pPr lvl="1"/>
            <a:r>
              <a:rPr lang="de-DE" dirty="0"/>
              <a:t>sehr unterschiedliche Umsetzungen des Distanzunterrichts</a:t>
            </a:r>
          </a:p>
          <a:p>
            <a:endParaRPr lang="de-DE" sz="2400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b="1" u="sng" dirty="0"/>
          </a:p>
        </p:txBody>
      </p:sp>
    </p:spTree>
    <p:extLst>
      <p:ext uri="{BB962C8B-B14F-4D97-AF65-F5344CB8AC3E}">
        <p14:creationId xmlns:p14="http://schemas.microsoft.com/office/powerpoint/2010/main" val="88375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0F70C-B61C-4206-A28C-C99F0CC23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4580" cy="864068"/>
          </a:xfrm>
        </p:spPr>
        <p:txBody>
          <a:bodyPr/>
          <a:lstStyle/>
          <a:p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Neues aus dem Schulamt und dem Gesamtpersonalrat</a:t>
            </a:r>
            <a:endParaRPr lang="de-DE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Lehrkr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fte und Sch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lerinnen und Sch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ler, die aufgrund beh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rdlicher Ma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ß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nahmen derzeit nicht am Pr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senzunterricht teilnehmen k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</a:t>
            </a:r>
            <a:r>
              <a:rPr kumimoji="0" lang="de-DE" altLang="de-DE" sz="11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nnen</a:t>
            </a:r>
            <a:r>
              <a:rPr kumimoji="0" lang="de-DE" alt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de-DE" altLang="de-DE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Grafik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313" y="1260947"/>
            <a:ext cx="8384877" cy="534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448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17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090AC2-1269-49C2-8B4A-EF591ACAD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79964" cy="639216"/>
          </a:xfrm>
        </p:spPr>
        <p:txBody>
          <a:bodyPr>
            <a:normAutofit fontScale="90000"/>
          </a:bodyPr>
          <a:lstStyle/>
          <a:p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Neues aus dem Schulamt und dem Gesamtpersonalrat</a:t>
            </a:r>
            <a:endParaRPr lang="de-DE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372264" y="10043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052" name="Grafik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69" y="1186962"/>
            <a:ext cx="9708846" cy="543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372264" y="468099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95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23E083-59E0-442B-AB5C-887DB3E72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SSA Stadt OF und Landkreis OF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FD0A7A-0997-4821-81B3-85AA23977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 derzeit </a:t>
            </a:r>
            <a:r>
              <a:rPr lang="de-DE" b="1" dirty="0"/>
              <a:t>231</a:t>
            </a:r>
            <a:r>
              <a:rPr lang="de-DE" dirty="0"/>
              <a:t> risikogruppenzugehörige Lehrkräfte, die nicht im Präsenzunterricht eingesetzt sind (4,6 %) ( = 4.167 Std.)</a:t>
            </a:r>
          </a:p>
          <a:p>
            <a:endParaRPr lang="de-DE" dirty="0"/>
          </a:p>
          <a:p>
            <a:r>
              <a:rPr lang="de-DE" dirty="0"/>
              <a:t>36 risikogruppenzugehörige TVH-Kräfte  (= 394 Std.)</a:t>
            </a:r>
          </a:p>
        </p:txBody>
      </p:sp>
    </p:spTree>
    <p:extLst>
      <p:ext uri="{BB962C8B-B14F-4D97-AF65-F5344CB8AC3E}">
        <p14:creationId xmlns:p14="http://schemas.microsoft.com/office/powerpoint/2010/main" val="218665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3. </a:t>
            </a:r>
            <a:r>
              <a:rPr lang="de-DE" b="1" u="sng" dirty="0"/>
              <a:t>Zusätzlicher Risikogruppenunterricht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Mehrarbeit durch zusätzliche Distanzbeschulung von Schüler*innen, die zur Risikogruppe gehören oder sich in Quarantäne befinden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entsprechender Erlass zur Mehrarbeitsvergütung laut Kultusminister in Arbeit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505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4021448" y="1825627"/>
          <a:ext cx="4149103" cy="4336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0594">
                  <a:extLst>
                    <a:ext uri="{9D8B030D-6E8A-4147-A177-3AD203B41FA5}">
                      <a16:colId xmlns:a16="http://schemas.microsoft.com/office/drawing/2014/main" val="4042601561"/>
                    </a:ext>
                  </a:extLst>
                </a:gridCol>
                <a:gridCol w="714415">
                  <a:extLst>
                    <a:ext uri="{9D8B030D-6E8A-4147-A177-3AD203B41FA5}">
                      <a16:colId xmlns:a16="http://schemas.microsoft.com/office/drawing/2014/main" val="1388059475"/>
                    </a:ext>
                  </a:extLst>
                </a:gridCol>
                <a:gridCol w="649385">
                  <a:extLst>
                    <a:ext uri="{9D8B030D-6E8A-4147-A177-3AD203B41FA5}">
                      <a16:colId xmlns:a16="http://schemas.microsoft.com/office/drawing/2014/main" val="1694515929"/>
                    </a:ext>
                  </a:extLst>
                </a:gridCol>
                <a:gridCol w="1424709">
                  <a:extLst>
                    <a:ext uri="{9D8B030D-6E8A-4147-A177-3AD203B41FA5}">
                      <a16:colId xmlns:a16="http://schemas.microsoft.com/office/drawing/2014/main" val="224289541"/>
                    </a:ext>
                  </a:extLst>
                </a:gridCol>
              </a:tblGrid>
              <a:tr h="235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Kalenderwoche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Zeitaufwand in Minuten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Bemerkungen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3671630234"/>
                  </a:ext>
                </a:extLst>
              </a:tr>
              <a:tr h="470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Didaktische Aufbereitung / Digitalisierung der Unterrichtsvorbereitung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3077290704"/>
                  </a:ext>
                </a:extLst>
              </a:tr>
              <a:tr h="352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Erstellung von zusätzlichen Arbeitsblättern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617435450"/>
                  </a:ext>
                </a:extLst>
              </a:tr>
              <a:tr h="3342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Korrektur der schriftlichen Arbeitsaufträge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2449954223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Anfertigung von Erklärvideos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2188039421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Telefonate zur Beratung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4222587352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Videokonferenzen zur Beratung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2687605374"/>
                  </a:ext>
                </a:extLst>
              </a:tr>
              <a:tr h="352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Telefonate zur Leistungsüberprüfung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2106718331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Videokonferenzen zur Leistungsüberprüfung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476911266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Mailkontakt mit dem Schüler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792046113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Kommunikation mit den Eltern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2944578883"/>
                  </a:ext>
                </a:extLst>
              </a:tr>
              <a:tr h="352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Organisation und eventuell Aufsicht der Klassenarbeit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591266404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Unterrichtsdokumentation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1494942343"/>
                  </a:ext>
                </a:extLst>
              </a:tr>
              <a:tr h="352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Sonstiges: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3290603142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Summe Zeitaufwand</a:t>
                      </a:r>
                      <a:endParaRPr lang="de-DE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60" marR="49460" marT="0" marB="0"/>
                </a:tc>
                <a:extLst>
                  <a:ext uri="{0D108BD9-81ED-4DB2-BD59-A6C34878D82A}">
                    <a16:rowId xmlns:a16="http://schemas.microsoft.com/office/drawing/2014/main" val="118297694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2113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2067859" y="737595"/>
          <a:ext cx="8128000" cy="5765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517">
                  <a:extLst>
                    <a:ext uri="{9D8B030D-6E8A-4147-A177-3AD203B41FA5}">
                      <a16:colId xmlns:a16="http://schemas.microsoft.com/office/drawing/2014/main" val="3111411582"/>
                    </a:ext>
                  </a:extLst>
                </a:gridCol>
                <a:gridCol w="1909483">
                  <a:extLst>
                    <a:ext uri="{9D8B030D-6E8A-4147-A177-3AD203B41FA5}">
                      <a16:colId xmlns:a16="http://schemas.microsoft.com/office/drawing/2014/main" val="38248978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552526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58938820"/>
                    </a:ext>
                  </a:extLst>
                </a:gridCol>
              </a:tblGrid>
              <a:tr h="603493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Kalenderwoche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Zeitaufwand</a:t>
                      </a:r>
                      <a:r>
                        <a:rPr lang="de-DE" baseline="0" dirty="0"/>
                        <a:t> in Minuten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Bemerkungen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647131"/>
                  </a:ext>
                </a:extLst>
              </a:tr>
              <a:tr h="11495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Didaktische Aufbereitung / Digitalisierung der Unterrichtsvorbereitung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573399"/>
                  </a:ext>
                </a:extLst>
              </a:tr>
              <a:tr h="9869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Erstellung von</a:t>
                      </a:r>
                      <a:r>
                        <a:rPr lang="de-DE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zusätzlichen Arbeitsblättern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815472"/>
                  </a:ext>
                </a:extLst>
              </a:tr>
              <a:tr h="948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Korrektur der schriftlichen Arbeitsaufträge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964363"/>
                  </a:ext>
                </a:extLst>
              </a:tr>
              <a:tr h="747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Anfertigung von </a:t>
                      </a:r>
                      <a:r>
                        <a:rPr lang="de-D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Erklärvideos</a:t>
                      </a:r>
                      <a:endParaRPr lang="de-D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637936"/>
                  </a:ext>
                </a:extLst>
              </a:tr>
              <a:tr h="546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Telefonate zur Beratung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36595"/>
                  </a:ext>
                </a:extLst>
              </a:tr>
              <a:tr h="747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Videokonferenzen zur Beratung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06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736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1883954" y="719665"/>
          <a:ext cx="8128000" cy="5428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280">
                  <a:extLst>
                    <a:ext uri="{9D8B030D-6E8A-4147-A177-3AD203B41FA5}">
                      <a16:colId xmlns:a16="http://schemas.microsoft.com/office/drawing/2014/main" val="1154192608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5491940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727089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96489149"/>
                    </a:ext>
                  </a:extLst>
                </a:gridCol>
              </a:tblGrid>
              <a:tr h="738663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Kalenderwoche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Zeitaufwand</a:t>
                      </a:r>
                      <a:r>
                        <a:rPr lang="de-DE" baseline="0" dirty="0"/>
                        <a:t> in Minuten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Bemerkungen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540909"/>
                  </a:ext>
                </a:extLst>
              </a:tr>
              <a:tr h="597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Telefonate zur Leistungsüberprüfung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90653"/>
                  </a:ext>
                </a:extLst>
              </a:tr>
              <a:tr h="597965"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Videokonferenzen zur Leistungsüberprüfung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042150"/>
                  </a:ext>
                </a:extLst>
              </a:tr>
              <a:tr h="597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Mailkontakt mit der</a:t>
                      </a:r>
                      <a:r>
                        <a:rPr lang="de-DE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Schülerin/dem Schüler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799050"/>
                  </a:ext>
                </a:extLst>
              </a:tr>
              <a:tr h="597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Kommunikation mit den Eltern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0191"/>
                  </a:ext>
                </a:extLst>
              </a:tr>
              <a:tr h="844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 und eventuell Aufsicht der Klassenarbeit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541348"/>
                  </a:ext>
                </a:extLst>
              </a:tr>
              <a:tr h="427956">
                <a:tc>
                  <a:txBody>
                    <a:bodyPr/>
                    <a:lstStyle/>
                    <a:p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Unterrichtsdokumentation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308213"/>
                  </a:ext>
                </a:extLst>
              </a:tr>
              <a:tr h="4279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Sonstiges: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72502"/>
                  </a:ext>
                </a:extLst>
              </a:tr>
              <a:tr h="597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Summe Zeitaufwand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53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394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4. </a:t>
            </a:r>
            <a:r>
              <a:rPr lang="de-DE" b="1" u="sng" dirty="0"/>
              <a:t>Abordnung </a:t>
            </a:r>
            <a:r>
              <a:rPr lang="de-DE" b="1" u="sng" dirty="0" err="1"/>
              <a:t>Gym</a:t>
            </a:r>
            <a:r>
              <a:rPr lang="de-DE" b="1" u="sng" dirty="0"/>
              <a:t> an G</a:t>
            </a:r>
          </a:p>
          <a:p>
            <a:pPr marL="0" indent="0">
              <a:buNone/>
            </a:pPr>
            <a:endParaRPr lang="de-DE" b="1" u="sng" dirty="0"/>
          </a:p>
          <a:p>
            <a:pPr marL="0" indent="0">
              <a:buNone/>
            </a:pPr>
            <a:r>
              <a:rPr lang="de-DE" dirty="0"/>
              <a:t>Zum Schuljahr 2020/21 gab es im Schulamtsbezirk OF:</a:t>
            </a:r>
          </a:p>
          <a:p>
            <a:r>
              <a:rPr lang="de-DE" b="1" dirty="0"/>
              <a:t>11 Einstellungen </a:t>
            </a:r>
            <a:r>
              <a:rPr lang="de-DE" dirty="0"/>
              <a:t>von Gymnasialkräften mit dem </a:t>
            </a:r>
            <a:r>
              <a:rPr lang="de-DE" b="1" dirty="0"/>
              <a:t>Vorrangmerkmal</a:t>
            </a:r>
            <a:r>
              <a:rPr lang="de-DE" dirty="0"/>
              <a:t> „Abordnung an Grundschule“</a:t>
            </a:r>
          </a:p>
          <a:p>
            <a:r>
              <a:rPr lang="de-DE" b="1" dirty="0"/>
              <a:t>Keine</a:t>
            </a:r>
            <a:r>
              <a:rPr lang="de-DE" dirty="0"/>
              <a:t> Zwangsabordnung </a:t>
            </a:r>
          </a:p>
          <a:p>
            <a:r>
              <a:rPr lang="de-DE" b="1" dirty="0"/>
              <a:t>11</a:t>
            </a:r>
            <a:r>
              <a:rPr lang="de-DE" dirty="0"/>
              <a:t> Abordnungen von </a:t>
            </a:r>
            <a:r>
              <a:rPr lang="de-DE" dirty="0" err="1"/>
              <a:t>Gym</a:t>
            </a:r>
            <a:r>
              <a:rPr lang="de-DE" dirty="0"/>
              <a:t>-LK an Grundschulen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4426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Microsoft Office PowerPoint</Application>
  <PresentationFormat>Breitbild</PresentationFormat>
  <Paragraphs>290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Office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  <vt:lpstr>SSA Stadt OF und Landkreis OF</vt:lpstr>
      <vt:lpstr>Neues aus dem Schulamt und dem Gesamtpersonalrat</vt:lpstr>
      <vt:lpstr>PowerPoint-Präsentation</vt:lpstr>
      <vt:lpstr>PowerPoint-Präsentation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Neues aus dem Schulamt und dem Gesamtpersonalrat</dc:title>
  <dc:creator>Ute Senßfelder</dc:creator>
  <cp:lastModifiedBy>Thilo Hartmann</cp:lastModifiedBy>
  <cp:revision>14</cp:revision>
  <dcterms:created xsi:type="dcterms:W3CDTF">2020-12-03T20:54:39Z</dcterms:created>
  <dcterms:modified xsi:type="dcterms:W3CDTF">2020-12-09T08:02:27Z</dcterms:modified>
</cp:coreProperties>
</file>