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66" r:id="rId4"/>
    <p:sldId id="267" r:id="rId5"/>
    <p:sldId id="263" r:id="rId6"/>
    <p:sldId id="271" r:id="rId7"/>
    <p:sldId id="256" r:id="rId8"/>
    <p:sldId id="258" r:id="rId9"/>
    <p:sldId id="259" r:id="rId10"/>
    <p:sldId id="260" r:id="rId11"/>
    <p:sldId id="262" r:id="rId12"/>
    <p:sldId id="270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46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17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040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86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40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495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27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17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87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437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F977D-391A-4062-BD8E-44CE6AF0F03D}" type="datetimeFigureOut">
              <a:rPr lang="de-DE" smtClean="0"/>
              <a:t>09.11.2020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ACA5A-36D2-4771-8638-54B349B11D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472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-keller@arcor.d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600" b="1" u="sng" dirty="0"/>
              <a:t>1. </a:t>
            </a:r>
            <a:r>
              <a:rPr lang="de-DE" sz="3600" b="1" u="sng" dirty="0" err="1"/>
              <a:t>Personalia</a:t>
            </a:r>
            <a:endParaRPr lang="de-DE" sz="3600" b="1" u="sng" dirty="0"/>
          </a:p>
          <a:p>
            <a:endParaRPr lang="de-DE" dirty="0"/>
          </a:p>
          <a:p>
            <a:r>
              <a:rPr lang="de-DE" sz="3200" dirty="0"/>
              <a:t>Frau Meißner wieder „ganz“ im Schulamt Offenbach</a:t>
            </a:r>
          </a:p>
          <a:p>
            <a:pPr marL="0" indent="0">
              <a:buNone/>
            </a:pPr>
            <a:endParaRPr lang="de-DE" sz="3200" dirty="0"/>
          </a:p>
          <a:p>
            <a:r>
              <a:rPr lang="de-DE" sz="3200" dirty="0"/>
              <a:t>Dr. Stürzer geht im März 2021 in den Ruhestand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07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114939"/>
              </p:ext>
            </p:extLst>
          </p:nvPr>
        </p:nvGraphicFramePr>
        <p:xfrm>
          <a:off x="838200" y="1825625"/>
          <a:ext cx="10515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33828396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9723070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124081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858343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Versetzung</a:t>
                      </a:r>
                      <a:r>
                        <a:rPr lang="de-DE" baseline="0" dirty="0"/>
                        <a:t>en zum 01.08.2020</a:t>
                      </a:r>
                    </a:p>
                    <a:p>
                      <a:r>
                        <a:rPr lang="de-DE" baseline="0" dirty="0"/>
                        <a:t>Schulform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Freigabe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Versetzungsentscheidung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99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151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Fö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37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71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Gym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89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558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∑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8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91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u="sng" dirty="0"/>
              <a:t>6. Dienstvereinbarung Kommunikation mit elektronischen Medien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dirty="0"/>
              <a:t>Abschluss 23.09.2020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Kontakt: 	Christian Keller</a:t>
            </a:r>
          </a:p>
          <a:p>
            <a:pPr marL="0" indent="0">
              <a:buNone/>
            </a:pPr>
            <a:r>
              <a:rPr lang="de-DE" i="1" dirty="0"/>
              <a:t> 		</a:t>
            </a:r>
            <a:r>
              <a:rPr lang="de-DE" u="sng" dirty="0">
                <a:hlinkClick r:id="rId2"/>
              </a:rPr>
              <a:t>c-keller@arcor.de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024887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r>
              <a:rPr lang="de-DE" b="1" u="sng" dirty="0"/>
              <a:t>7</a:t>
            </a:r>
            <a:r>
              <a:rPr lang="de-DE" b="1" u="sng"/>
              <a:t>. </a:t>
            </a:r>
            <a:r>
              <a:rPr lang="de-DE" b="1" u="sng" dirty="0"/>
              <a:t>Landesticket 2021</a:t>
            </a:r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r>
              <a:rPr lang="de-DE" dirty="0"/>
              <a:t>Verteilung ab November (nach bekannter Vorgehensweise)</a:t>
            </a:r>
          </a:p>
        </p:txBody>
      </p:sp>
    </p:spTree>
    <p:extLst>
      <p:ext uri="{BB962C8B-B14F-4D97-AF65-F5344CB8AC3E}">
        <p14:creationId xmlns:p14="http://schemas.microsoft.com/office/powerpoint/2010/main" val="160148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029"/>
          </a:xfrm>
        </p:spPr>
        <p:txBody>
          <a:bodyPr>
            <a:norm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</a:rPr>
              <a:t>Neues aus dem Schulamt und dem Gesamtpersonalrat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75746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u="sng" dirty="0"/>
              <a:t>2. Schule in Zeiten von Corona</a:t>
            </a:r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r>
              <a:rPr lang="de-DE" b="1" dirty="0"/>
              <a:t>Zusammenarbeit Staatliche Schulämter, Gesundheitsämter und Schulträger (</a:t>
            </a:r>
            <a:r>
              <a:rPr lang="de-DE" dirty="0"/>
              <a:t>Schreiben HKM vom 4.11.20)</a:t>
            </a:r>
          </a:p>
          <a:p>
            <a:r>
              <a:rPr lang="de-DE" dirty="0"/>
              <a:t>Bei Anordnungen der </a:t>
            </a:r>
            <a:r>
              <a:rPr lang="de-DE" b="1" dirty="0"/>
              <a:t>Gesundheitsämter</a:t>
            </a:r>
            <a:r>
              <a:rPr lang="de-DE" dirty="0"/>
              <a:t> mit erheblicher Auswirkung auf die Unterrichtsorganisation (Einführung Schicht- u. Wechselbetrieb)</a:t>
            </a:r>
          </a:p>
          <a:p>
            <a:pPr marL="0" indent="0">
              <a:buNone/>
            </a:pPr>
            <a:r>
              <a:rPr lang="de-DE" dirty="0"/>
              <a:t>	→ </a:t>
            </a:r>
            <a:r>
              <a:rPr lang="de-DE" b="1" dirty="0"/>
              <a:t>vorab</a:t>
            </a:r>
            <a:r>
              <a:rPr lang="de-DE" dirty="0"/>
              <a:t> </a:t>
            </a:r>
            <a:r>
              <a:rPr lang="de-DE" b="1" dirty="0"/>
              <a:t>Info</a:t>
            </a:r>
            <a:r>
              <a:rPr lang="de-DE" dirty="0"/>
              <a:t> vom Gesundheitsamt an Staatliches Schulamt, Schulträger, 		     Hessisches Ministerium für Soziales und Integration </a:t>
            </a:r>
          </a:p>
          <a:p>
            <a:pPr marL="0" lvl="0" indent="0">
              <a:buNone/>
            </a:pPr>
            <a:r>
              <a:rPr lang="de-DE" dirty="0"/>
              <a:t>	→ nach Übersendung der Information sind </a:t>
            </a:r>
            <a:r>
              <a:rPr lang="de-DE" b="1" dirty="0"/>
              <a:t>zwei Kalendertage 	    	   	     abzuwarten</a:t>
            </a:r>
            <a:endParaRPr lang="de-DE" dirty="0"/>
          </a:p>
          <a:p>
            <a:pPr marL="0" lvl="0" indent="0">
              <a:buNone/>
            </a:pPr>
            <a:r>
              <a:rPr lang="de-DE" dirty="0"/>
              <a:t>	→ </a:t>
            </a:r>
            <a:r>
              <a:rPr lang="de-DE" b="1" dirty="0"/>
              <a:t>danach</a:t>
            </a:r>
            <a:r>
              <a:rPr lang="de-DE" dirty="0"/>
              <a:t> Abstimmung über die Umsetzung mit dem jeweiligen </a:t>
            </a:r>
            <a:r>
              <a:rPr lang="de-DE" b="1" dirty="0"/>
              <a:t>SSA</a:t>
            </a:r>
          </a:p>
          <a:p>
            <a:r>
              <a:rPr lang="de-DE" b="1" dirty="0"/>
              <a:t>keine Festlegung</a:t>
            </a:r>
            <a:r>
              <a:rPr lang="de-DE" dirty="0"/>
              <a:t>, ab welcher </a:t>
            </a:r>
            <a:r>
              <a:rPr lang="de-DE" b="1" dirty="0"/>
              <a:t>Inzidenz</a:t>
            </a:r>
            <a:r>
              <a:rPr lang="de-DE" dirty="0"/>
              <a:t> die nächste </a:t>
            </a:r>
            <a:r>
              <a:rPr lang="de-DE" b="1" dirty="0"/>
              <a:t>Stufe</a:t>
            </a:r>
            <a:r>
              <a:rPr lang="de-DE" dirty="0"/>
              <a:t> eingeleitet 	    werden muss; </a:t>
            </a:r>
            <a:r>
              <a:rPr lang="de-DE" b="1" dirty="0"/>
              <a:t>konkrete Ursachen</a:t>
            </a:r>
            <a:r>
              <a:rPr lang="de-DE" dirty="0"/>
              <a:t> vor Ort sind ausschlaggebend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b="1" u="sng" dirty="0"/>
          </a:p>
        </p:txBody>
      </p:sp>
    </p:spTree>
    <p:extLst>
      <p:ext uri="{BB962C8B-B14F-4D97-AF65-F5344CB8AC3E}">
        <p14:creationId xmlns:p14="http://schemas.microsoft.com/office/powerpoint/2010/main" val="88375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8612"/>
          </a:xfrm>
        </p:spPr>
        <p:txBody>
          <a:bodyPr>
            <a:norm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</a:rPr>
              <a:t>Neues aus dem Schulamt und dem Gesamtpersonalrat</a:t>
            </a:r>
            <a:endParaRPr lang="de-DE" sz="3600" dirty="0"/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041" y="1314994"/>
            <a:ext cx="7198822" cy="5199017"/>
          </a:xfrm>
          <a:prstGeom prst="rect">
            <a:avLst/>
          </a:prstGeom>
        </p:spPr>
      </p:pic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106884"/>
              </p:ext>
            </p:extLst>
          </p:nvPr>
        </p:nvGraphicFramePr>
        <p:xfrm>
          <a:off x="8645237" y="2369127"/>
          <a:ext cx="3348644" cy="1531620"/>
        </p:xfrm>
        <a:graphic>
          <a:graphicData uri="http://schemas.openxmlformats.org/drawingml/2006/table">
            <a:tbl>
              <a:tblPr/>
              <a:tblGrid>
                <a:gridCol w="1682635">
                  <a:extLst>
                    <a:ext uri="{9D8B030D-6E8A-4147-A177-3AD203B41FA5}">
                      <a16:colId xmlns:a16="http://schemas.microsoft.com/office/drawing/2014/main" val="2008523343"/>
                    </a:ext>
                  </a:extLst>
                </a:gridCol>
                <a:gridCol w="1666009">
                  <a:extLst>
                    <a:ext uri="{9D8B030D-6E8A-4147-A177-3AD203B41FA5}">
                      <a16:colId xmlns:a16="http://schemas.microsoft.com/office/drawing/2014/main" val="3553643656"/>
                    </a:ext>
                  </a:extLst>
                </a:gridCol>
              </a:tblGrid>
              <a:tr h="549903">
                <a:tc>
                  <a:txBody>
                    <a:bodyPr/>
                    <a:lstStyle/>
                    <a:p>
                      <a:r>
                        <a:rPr lang="de-DE" sz="1400" u="sng" dirty="0"/>
                        <a:t>Zahlen vom 6.11.2020:</a:t>
                      </a:r>
                    </a:p>
                    <a:p>
                      <a:endParaRPr lang="de-DE" sz="1400" u="sng" dirty="0"/>
                    </a:p>
                    <a:p>
                      <a:r>
                        <a:rPr lang="de-DE" sz="1400" dirty="0"/>
                        <a:t>Schülerinnen &amp; Schüler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  <a:p>
                      <a:endParaRPr lang="de-DE" sz="1400" dirty="0"/>
                    </a:p>
                    <a:p>
                      <a:r>
                        <a:rPr lang="de-DE" sz="1400" dirty="0"/>
                        <a:t>25.503 von 760.000 (3,35 Prozent)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2257924"/>
                  </a:ext>
                </a:extLst>
              </a:tr>
              <a:tr h="549903">
                <a:tc>
                  <a:txBody>
                    <a:bodyPr/>
                    <a:lstStyle/>
                    <a:p>
                      <a:r>
                        <a:rPr lang="de-DE" sz="1400" dirty="0"/>
                        <a:t>Lehrkräfte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  <a:p>
                      <a:r>
                        <a:rPr lang="de-DE" sz="1400" dirty="0"/>
                        <a:t>2.494 von 62.500 (3,98 Prozent)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397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64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6577" y="391251"/>
            <a:ext cx="10515600" cy="688612"/>
          </a:xfrm>
        </p:spPr>
        <p:txBody>
          <a:bodyPr>
            <a:norm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</a:rPr>
              <a:t>Neues aus dem Schulamt und dem Gesamtpersonalrat</a:t>
            </a:r>
            <a:endParaRPr lang="de-DE" sz="3600" dirty="0">
              <a:solidFill>
                <a:srgbClr val="FF0000"/>
              </a:solidFill>
            </a:endParaRPr>
          </a:p>
        </p:txBody>
      </p:sp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6577" y="1079863"/>
            <a:ext cx="9646920" cy="529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0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3. </a:t>
            </a:r>
            <a:r>
              <a:rPr lang="de-DE" b="1" u="sng" dirty="0"/>
              <a:t>Abordnung </a:t>
            </a:r>
            <a:r>
              <a:rPr lang="de-DE" b="1" u="sng" dirty="0" err="1"/>
              <a:t>Gym</a:t>
            </a:r>
            <a:r>
              <a:rPr lang="de-DE" b="1" u="sng" dirty="0"/>
              <a:t> an G</a:t>
            </a:r>
          </a:p>
          <a:p>
            <a:pPr marL="0" indent="0">
              <a:buNone/>
            </a:pPr>
            <a:endParaRPr lang="de-DE" b="1" u="sng" dirty="0"/>
          </a:p>
          <a:p>
            <a:pPr marL="0" indent="0">
              <a:buNone/>
            </a:pPr>
            <a:r>
              <a:rPr lang="de-DE" dirty="0"/>
              <a:t>Zum Schuljahr 2020/21 gab es im Schulamtsbezirk OF:</a:t>
            </a:r>
          </a:p>
          <a:p>
            <a:r>
              <a:rPr lang="de-DE" b="1" dirty="0"/>
              <a:t>11 Einstellungen </a:t>
            </a:r>
            <a:r>
              <a:rPr lang="de-DE" dirty="0"/>
              <a:t>von Gymnasialkräften mit dem </a:t>
            </a:r>
            <a:r>
              <a:rPr lang="de-DE" b="1" dirty="0"/>
              <a:t>Vorrangmerkmal</a:t>
            </a:r>
            <a:r>
              <a:rPr lang="de-DE" dirty="0"/>
              <a:t> „Abordnung an Grundschule“</a:t>
            </a:r>
          </a:p>
          <a:p>
            <a:r>
              <a:rPr lang="de-DE" b="1" dirty="0"/>
              <a:t>Keine</a:t>
            </a:r>
            <a:r>
              <a:rPr lang="de-DE" dirty="0"/>
              <a:t> Zwangsabordnung</a:t>
            </a:r>
          </a:p>
          <a:p>
            <a:r>
              <a:rPr lang="de-DE"/>
              <a:t>einige </a:t>
            </a:r>
            <a:r>
              <a:rPr lang="de-DE" dirty="0"/>
              <a:t>wenige </a:t>
            </a:r>
            <a:r>
              <a:rPr lang="de-DE" b="1" dirty="0"/>
              <a:t>freiwillige</a:t>
            </a:r>
            <a:r>
              <a:rPr lang="de-DE" dirty="0"/>
              <a:t> Abordnungen von </a:t>
            </a:r>
            <a:r>
              <a:rPr lang="de-DE" dirty="0" err="1"/>
              <a:t>Gym</a:t>
            </a:r>
            <a:r>
              <a:rPr lang="de-DE" dirty="0"/>
              <a:t>-LK an Grundschulen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42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4. </a:t>
            </a:r>
            <a:r>
              <a:rPr lang="de-DE" b="1" u="sng" dirty="0"/>
              <a:t>Zusätzlicher Risikogruppenunterricht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Mehrarbeit durch zusätzliche Distanzbeschulung von Schüler*innen, die zur Risikogruppe gehören oder sich in Quarantäne befinden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entsprechender Erlass zur Mehrarbeitsvergütung laut Kultusminister in Arbeit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505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4000" b="1" u="sng" dirty="0"/>
              <a:t>5. Versetzungsverfahren</a:t>
            </a:r>
          </a:p>
          <a:p>
            <a:pPr marL="0" indent="0">
              <a:buNone/>
            </a:pPr>
            <a:endParaRPr lang="de-DE" b="1" u="sng" dirty="0"/>
          </a:p>
          <a:p>
            <a:r>
              <a:rPr lang="de-DE" dirty="0"/>
              <a:t>Ländertauschverfahren </a:t>
            </a:r>
            <a:r>
              <a:rPr lang="de-DE" i="1" dirty="0">
                <a:solidFill>
                  <a:srgbClr val="FF0000"/>
                </a:solidFill>
              </a:rPr>
              <a:t>(Mitbestimmung PR)</a:t>
            </a:r>
          </a:p>
          <a:p>
            <a:endParaRPr lang="de-DE" dirty="0"/>
          </a:p>
          <a:p>
            <a:r>
              <a:rPr lang="de-DE" dirty="0"/>
              <a:t>Hesseninternes Versetzungsverfahren </a:t>
            </a:r>
            <a:r>
              <a:rPr lang="de-DE" i="1" dirty="0">
                <a:solidFill>
                  <a:srgbClr val="FF0000"/>
                </a:solidFill>
              </a:rPr>
              <a:t>(Mitbestimmung PR)</a:t>
            </a:r>
          </a:p>
          <a:p>
            <a:endParaRPr lang="de-DE" i="1" dirty="0">
              <a:solidFill>
                <a:srgbClr val="FF0000"/>
              </a:solidFill>
            </a:endParaRPr>
          </a:p>
          <a:p>
            <a:r>
              <a:rPr lang="de-DE" dirty="0"/>
              <a:t>Schulamtsinternes Versetzungsverfahren </a:t>
            </a:r>
            <a:r>
              <a:rPr lang="de-DE" i="1" dirty="0">
                <a:solidFill>
                  <a:srgbClr val="FF0000"/>
                </a:solidFill>
              </a:rPr>
              <a:t>(Mitbestimmung GPRLL)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522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208185"/>
              </p:ext>
            </p:extLst>
          </p:nvPr>
        </p:nvGraphicFramePr>
        <p:xfrm>
          <a:off x="838194" y="1825625"/>
          <a:ext cx="1060486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478">
                  <a:extLst>
                    <a:ext uri="{9D8B030D-6E8A-4147-A177-3AD203B41FA5}">
                      <a16:colId xmlns:a16="http://schemas.microsoft.com/office/drawing/2014/main" val="2805158600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318872968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1355210601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1795768877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1700447082"/>
                    </a:ext>
                  </a:extLst>
                </a:gridCol>
                <a:gridCol w="1767478">
                  <a:extLst>
                    <a:ext uri="{9D8B030D-6E8A-4147-A177-3AD203B41FA5}">
                      <a16:colId xmlns:a16="http://schemas.microsoft.com/office/drawing/2014/main" val="10844238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Versetzung</a:t>
                      </a:r>
                    </a:p>
                    <a:p>
                      <a:r>
                        <a:rPr lang="de-DE" dirty="0"/>
                        <a:t> zum 01.08.2020</a:t>
                      </a:r>
                    </a:p>
                    <a:p>
                      <a:r>
                        <a:rPr lang="de-DE" dirty="0"/>
                        <a:t>Schulform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</a:t>
                      </a:r>
                      <a:r>
                        <a:rPr lang="de-DE" baseline="0" dirty="0"/>
                        <a:t> Ein</a:t>
                      </a:r>
                    </a:p>
                    <a:p>
                      <a:r>
                        <a:rPr lang="de-DE" baseline="0" dirty="0"/>
                        <a:t>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 Ein</a:t>
                      </a:r>
                      <a:r>
                        <a:rPr lang="de-DE" baseline="0" dirty="0"/>
                        <a:t> Versetzungs-</a:t>
                      </a:r>
                    </a:p>
                    <a:p>
                      <a:r>
                        <a:rPr lang="de-DE" baseline="0" dirty="0" err="1"/>
                        <a:t>entscheidung</a:t>
                      </a:r>
                      <a:endParaRPr lang="de-D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 Aus</a:t>
                      </a:r>
                    </a:p>
                    <a:p>
                      <a:r>
                        <a:rPr lang="de-DE" dirty="0"/>
                        <a:t>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 Aus</a:t>
                      </a:r>
                    </a:p>
                    <a:p>
                      <a:r>
                        <a:rPr lang="de-DE" dirty="0"/>
                        <a:t>Freigabe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LTV </a:t>
                      </a:r>
                      <a:r>
                        <a:rPr lang="de-DE" baseline="0" dirty="0"/>
                        <a:t>Aus</a:t>
                      </a:r>
                    </a:p>
                    <a:p>
                      <a:r>
                        <a:rPr lang="de-DE" baseline="0" dirty="0"/>
                        <a:t>Versetzungs-</a:t>
                      </a:r>
                    </a:p>
                    <a:p>
                      <a:r>
                        <a:rPr lang="de-DE" baseline="0" dirty="0" err="1"/>
                        <a:t>entscheidung</a:t>
                      </a:r>
                      <a:endParaRPr lang="de-D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740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Fö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6106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7389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Gym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25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84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∑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03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85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Neues aus dem Schulamt und dem Gesamtpersonalrat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364754"/>
              </p:ext>
            </p:extLst>
          </p:nvPr>
        </p:nvGraphicFramePr>
        <p:xfrm>
          <a:off x="838200" y="1825625"/>
          <a:ext cx="10515603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71659522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7072843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28719773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7664743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59518372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77934410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910582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Versetzung</a:t>
                      </a:r>
                      <a:r>
                        <a:rPr lang="de-DE" baseline="0" dirty="0"/>
                        <a:t> zum 01.08.2020</a:t>
                      </a:r>
                    </a:p>
                    <a:p>
                      <a:r>
                        <a:rPr lang="de-DE" baseline="0" dirty="0"/>
                        <a:t>Schulform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 Ein 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 Ein</a:t>
                      </a:r>
                    </a:p>
                    <a:p>
                      <a:r>
                        <a:rPr lang="de-DE" dirty="0"/>
                        <a:t>Freigabe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</a:t>
                      </a:r>
                      <a:r>
                        <a:rPr lang="de-DE" baseline="0" dirty="0"/>
                        <a:t> Ein</a:t>
                      </a:r>
                    </a:p>
                    <a:p>
                      <a:r>
                        <a:rPr lang="de-DE" baseline="0" dirty="0"/>
                        <a:t>Versetzungs-</a:t>
                      </a:r>
                    </a:p>
                    <a:p>
                      <a:r>
                        <a:rPr lang="de-DE" baseline="0" dirty="0" err="1"/>
                        <a:t>entscheidung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 Aus Anträge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 Aus</a:t>
                      </a:r>
                    </a:p>
                    <a:p>
                      <a:r>
                        <a:rPr lang="de-DE" dirty="0"/>
                        <a:t>Freigabe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Hessen</a:t>
                      </a:r>
                      <a:r>
                        <a:rPr lang="de-DE" baseline="0" dirty="0"/>
                        <a:t> Aus</a:t>
                      </a:r>
                    </a:p>
                    <a:p>
                      <a:r>
                        <a:rPr lang="de-DE" baseline="0" dirty="0"/>
                        <a:t>Versetzungs-</a:t>
                      </a:r>
                    </a:p>
                    <a:p>
                      <a:r>
                        <a:rPr lang="de-DE" baseline="0" dirty="0" err="1"/>
                        <a:t>entscheidung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32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93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Fö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190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48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Gym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4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397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∑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60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92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Office PowerPoint</Application>
  <PresentationFormat>Breitbild</PresentationFormat>
  <Paragraphs>199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  <vt:lpstr>Neues aus dem Schulamt und dem Gesamtpersonalrat</vt:lpstr>
    </vt:vector>
  </TitlesOfParts>
  <Company>Land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Neues aus dem Schulamt</dc:title>
  <dc:creator>Senßfelder, Ute (SSA OF)</dc:creator>
  <cp:lastModifiedBy>Thilo Hartmann</cp:lastModifiedBy>
  <cp:revision>30</cp:revision>
  <dcterms:created xsi:type="dcterms:W3CDTF">2020-10-30T12:40:57Z</dcterms:created>
  <dcterms:modified xsi:type="dcterms:W3CDTF">2020-11-09T19:31:41Z</dcterms:modified>
</cp:coreProperties>
</file>